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79" r:id="rId6"/>
    <p:sldId id="269" r:id="rId7"/>
    <p:sldId id="271" r:id="rId8"/>
    <p:sldId id="272" r:id="rId9"/>
    <p:sldId id="273" r:id="rId10"/>
    <p:sldId id="274" r:id="rId11"/>
    <p:sldId id="276" r:id="rId12"/>
    <p:sldId id="278" r:id="rId13"/>
  </p:sldIdLst>
  <p:sldSz cx="18288000" cy="10287000"/>
  <p:notesSz cx="6858000" cy="9144000"/>
  <p:embeddedFontLst>
    <p:embeddedFont>
      <p:font typeface="Mont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grandir Ultra-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0" userDrawn="1">
          <p15:clr>
            <a:srgbClr val="A4A3A4"/>
          </p15:clr>
        </p15:guide>
        <p15:guide id="2" pos="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72"/>
      </p:cViewPr>
      <p:guideLst>
        <p:guide orient="horz" pos="1320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3124200" y="3619500"/>
            <a:ext cx="12954000" cy="2824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600" b="1" dirty="0">
                <a:latin typeface="Agrandir Ultra-Bold"/>
                <a:ea typeface="Agrandir Ultra-Bold"/>
                <a:cs typeface="Agrandir Ultra-Bold"/>
                <a:sym typeface="Agrandir Ultra-Bold"/>
              </a:rPr>
              <a:t>AKSELERASI </a:t>
            </a:r>
          </a:p>
          <a:p>
            <a:pPr algn="ctr">
              <a:lnSpc>
                <a:spcPts val="5400"/>
              </a:lnSpc>
            </a:pPr>
            <a:r>
              <a:rPr lang="en-US" sz="6600" b="1" dirty="0">
                <a:latin typeface="Agrandir Ultra-Bold"/>
                <a:ea typeface="Agrandir Ultra-Bold"/>
                <a:cs typeface="Agrandir Ultra-Bold"/>
                <a:sym typeface="Agrandir Ultra-Bold"/>
              </a:rPr>
              <a:t>PROGRAM DAN KEGIATAN </a:t>
            </a:r>
          </a:p>
          <a:p>
            <a:pPr algn="ctr">
              <a:lnSpc>
                <a:spcPts val="5400"/>
              </a:lnSpc>
            </a:pPr>
            <a:r>
              <a:rPr lang="en-US" sz="6600" b="1" dirty="0">
                <a:latin typeface="Agrandir Ultra-Bold"/>
                <a:ea typeface="Agrandir Ultra-Bold"/>
                <a:cs typeface="Agrandir Ultra-Bold"/>
                <a:sym typeface="Agrandir Ultra-Bold"/>
              </a:rPr>
              <a:t>KOTA TASIKMALAYA TAHUN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33400" y="593606"/>
            <a:ext cx="7128829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66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LINGKUNGAN </a:t>
            </a:r>
            <a:r>
              <a:rPr lang="en-US" sz="6600" b="1" dirty="0">
                <a:solidFill>
                  <a:srgbClr val="FFD369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HIDUP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AA1D4507-5429-0D18-FA0D-3DAE2B101DD8}"/>
              </a:ext>
            </a:extLst>
          </p:cNvPr>
          <p:cNvGrpSpPr/>
          <p:nvPr/>
        </p:nvGrpSpPr>
        <p:grpSpPr>
          <a:xfrm>
            <a:off x="1199616" y="3150852"/>
            <a:ext cx="3528355" cy="1838782"/>
            <a:chOff x="809662" y="3914318"/>
            <a:chExt cx="3528355" cy="1838782"/>
          </a:xfrm>
        </p:grpSpPr>
        <p:sp>
          <p:nvSpPr>
            <p:cNvPr id="7" name="TextBox 7"/>
            <p:cNvSpPr txBox="1"/>
            <p:nvPr/>
          </p:nvSpPr>
          <p:spPr>
            <a:xfrm>
              <a:off x="809662" y="4252689"/>
              <a:ext cx="1171538" cy="15004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30</a:t>
              </a:r>
              <a:r>
                <a:rPr lang="en-US" sz="2583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 </a:t>
              </a:r>
            </a:p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endParaRPr lang="en-US" sz="6000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endParaRPr>
            </a:p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3</a:t>
              </a:r>
              <a:endParaRPr lang="en-US" sz="2583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851BDAF9-3E9E-D6C0-D77D-5DB1B05CCFB8}"/>
                </a:ext>
              </a:extLst>
            </p:cNvPr>
            <p:cNvSpPr txBox="1"/>
            <p:nvPr/>
          </p:nvSpPr>
          <p:spPr>
            <a:xfrm>
              <a:off x="1676400" y="3914318"/>
              <a:ext cx="205074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Kontainer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 </a:t>
              </a:r>
            </a:p>
            <a:p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Sampah</a:t>
              </a:r>
              <a:endParaRPr lang="en-ID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B97C94B1-C627-686A-7CE5-F7BA165B3105}"/>
                </a:ext>
              </a:extLst>
            </p:cNvPr>
            <p:cNvSpPr txBox="1"/>
            <p:nvPr/>
          </p:nvSpPr>
          <p:spPr>
            <a:xfrm>
              <a:off x="1239978" y="4810247"/>
              <a:ext cx="309803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-1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Armada </a:t>
              </a:r>
              <a:r>
                <a:rPr kumimoji="0" lang="en-US" sz="2400" i="0" u="none" strike="noStrike" kern="1200" cap="none" spc="-15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Pengangkut</a:t>
              </a:r>
              <a:r>
                <a:rPr kumimoji="0" lang="en-US" sz="2400" i="0" u="none" strike="noStrike" kern="1200" cap="none" spc="-1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 </a:t>
              </a:r>
              <a:r>
                <a:rPr kumimoji="0" lang="en-US" sz="2400" i="0" u="none" strike="noStrike" kern="1200" cap="none" spc="-15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Sampah</a:t>
              </a:r>
              <a:endParaRPr kumimoji="0" lang="en-US" sz="2400" i="0" u="none" strike="noStrike" kern="1200" cap="none" spc="-1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80D8813-0318-F7AE-72A5-F41B31B9C2AA}"/>
              </a:ext>
            </a:extLst>
          </p:cNvPr>
          <p:cNvSpPr txBox="1"/>
          <p:nvPr/>
        </p:nvSpPr>
        <p:spPr>
          <a:xfrm>
            <a:off x="1032828" y="5002153"/>
            <a:ext cx="38194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Dana APBD Kota Tasikmalaya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melalui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Pengalihan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anggaran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kendaraan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jabatan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Wali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Kota dan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Waki</a:t>
            </a:r>
            <a:r>
              <a:rPr lang="en-US" sz="1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l </a:t>
            </a:r>
            <a:r>
              <a:rPr lang="en-US" sz="1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Wali</a:t>
            </a:r>
            <a:r>
              <a:rPr lang="en-US" sz="1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Kota</a:t>
            </a:r>
            <a:endParaRPr kumimoji="0" lang="en-US" sz="140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7B269BFD-C2A8-63DB-3C95-8A8C68436886}"/>
              </a:ext>
            </a:extLst>
          </p:cNvPr>
          <p:cNvSpPr/>
          <p:nvPr/>
        </p:nvSpPr>
        <p:spPr>
          <a:xfrm>
            <a:off x="672828" y="5191485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xmlns="" id="{91670800-1E1F-D1CD-EB38-C4B9171ABD7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34274" y="4618677"/>
            <a:ext cx="686824" cy="449716"/>
          </a:xfrm>
          <a:prstGeom prst="bentConnector3">
            <a:avLst>
              <a:gd name="adj1" fmla="val 50000"/>
            </a:avLst>
          </a:prstGeom>
          <a:ln w="63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4FD38B3-A39B-868D-E1B4-4FA452223A1B}"/>
              </a:ext>
            </a:extLst>
          </p:cNvPr>
          <p:cNvSpPr txBox="1"/>
          <p:nvPr/>
        </p:nvSpPr>
        <p:spPr>
          <a:xfrm>
            <a:off x="983070" y="2634088"/>
            <a:ext cx="36663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PENGADAAN</a:t>
            </a:r>
            <a:endParaRPr lang="en-ID" sz="3200" b="1" spc="-3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4B55C4D-F59A-1B49-C87C-BC3EA08E1F36}"/>
              </a:ext>
            </a:extLst>
          </p:cNvPr>
          <p:cNvSpPr txBox="1"/>
          <p:nvPr/>
        </p:nvSpPr>
        <p:spPr>
          <a:xfrm>
            <a:off x="533400" y="6190915"/>
            <a:ext cx="571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PEMBERSIHAN </a:t>
            </a:r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RUTIN</a:t>
            </a:r>
            <a:endParaRPr lang="en-ID" sz="3200" b="1" spc="-300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15118F96-FB8C-BC34-3630-96FC51AA1C44}"/>
              </a:ext>
            </a:extLst>
          </p:cNvPr>
          <p:cNvGrpSpPr/>
          <p:nvPr/>
        </p:nvGrpSpPr>
        <p:grpSpPr>
          <a:xfrm>
            <a:off x="1143827" y="7403013"/>
            <a:ext cx="2658935" cy="915452"/>
            <a:chOff x="809662" y="3914318"/>
            <a:chExt cx="2658935" cy="915452"/>
          </a:xfrm>
        </p:grpSpPr>
        <p:sp>
          <p:nvSpPr>
            <p:cNvPr id="47" name="TextBox 7">
              <a:extLst>
                <a:ext uri="{FF2B5EF4-FFF2-40B4-BE49-F238E27FC236}">
                  <a16:creationId xmlns:a16="http://schemas.microsoft.com/office/drawing/2014/main" xmlns="" id="{94F233C0-1B9A-5BBF-28D6-D18C47933F5B}"/>
                </a:ext>
              </a:extLst>
            </p:cNvPr>
            <p:cNvSpPr txBox="1"/>
            <p:nvPr/>
          </p:nvSpPr>
          <p:spPr>
            <a:xfrm>
              <a:off x="809662" y="4252689"/>
              <a:ext cx="1171538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12</a:t>
              </a:r>
              <a:r>
                <a:rPr lang="en-US" sz="2583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CD3C04A7-FF5D-1BD1-B392-4FECB7D4765E}"/>
                </a:ext>
              </a:extLst>
            </p:cNvPr>
            <p:cNvSpPr txBox="1"/>
            <p:nvPr/>
          </p:nvSpPr>
          <p:spPr>
            <a:xfrm>
              <a:off x="1435259" y="3914318"/>
              <a:ext cx="203333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Titik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 </a:t>
              </a:r>
            </a:p>
            <a:p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Ruas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 Jalan</a:t>
              </a:r>
              <a:endParaRPr lang="en-ID" dirty="0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09429DFA-5C0A-ADA2-D66A-E0A4D5220933}"/>
              </a:ext>
            </a:extLst>
          </p:cNvPr>
          <p:cNvSpPr txBox="1"/>
          <p:nvPr/>
        </p:nvSpPr>
        <p:spPr>
          <a:xfrm>
            <a:off x="533400" y="6630041"/>
            <a:ext cx="571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TPS ILEGAL</a:t>
            </a:r>
            <a:endParaRPr lang="en-ID" sz="3200" b="1" spc="-3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F30005A-2DD6-673C-6F47-79A403489106}"/>
              </a:ext>
            </a:extLst>
          </p:cNvPr>
          <p:cNvSpPr txBox="1"/>
          <p:nvPr/>
        </p:nvSpPr>
        <p:spPr>
          <a:xfrm>
            <a:off x="1114684" y="8601482"/>
            <a:ext cx="39793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Dari 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40 TPS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ilegal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20 TPS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sudah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tertangani</a:t>
            </a:r>
            <a:endParaRPr kumimoji="0" lang="en-US" sz="140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8D7C628B-874E-A96B-4E34-12D267580048}"/>
              </a:ext>
            </a:extLst>
          </p:cNvPr>
          <p:cNvGrpSpPr/>
          <p:nvPr/>
        </p:nvGrpSpPr>
        <p:grpSpPr>
          <a:xfrm>
            <a:off x="779129" y="8246129"/>
            <a:ext cx="491111" cy="707371"/>
            <a:chOff x="910972" y="7971366"/>
            <a:chExt cx="491111" cy="707371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23E26944-9ADA-6000-5E6D-09C610331BDF}"/>
                </a:ext>
              </a:extLst>
            </p:cNvPr>
            <p:cNvSpPr/>
            <p:nvPr/>
          </p:nvSpPr>
          <p:spPr>
            <a:xfrm>
              <a:off x="910972" y="8318737"/>
              <a:ext cx="360000" cy="36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xmlns="" id="{2F099185-A326-8A2D-0B35-487141F2D67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075111" y="7987228"/>
              <a:ext cx="342833" cy="311110"/>
            </a:xfrm>
            <a:prstGeom prst="bentConnector3">
              <a:avLst>
                <a:gd name="adj1" fmla="val 50000"/>
              </a:avLst>
            </a:prstGeom>
            <a:ln w="6350"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22845925-4BC1-08E6-BFD2-949BE1DD6AC7}"/>
              </a:ext>
            </a:extLst>
          </p:cNvPr>
          <p:cNvSpPr txBox="1"/>
          <p:nvPr/>
        </p:nvSpPr>
        <p:spPr>
          <a:xfrm>
            <a:off x="6368083" y="2724446"/>
            <a:ext cx="571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PENANAMAN POHON</a:t>
            </a:r>
            <a:endParaRPr lang="en-ID" sz="3200" b="1" spc="-300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1F08F3B8-12D9-2228-AB9B-E5F657951460}"/>
              </a:ext>
            </a:extLst>
          </p:cNvPr>
          <p:cNvGrpSpPr/>
          <p:nvPr/>
        </p:nvGrpSpPr>
        <p:grpSpPr>
          <a:xfrm>
            <a:off x="6982987" y="3461208"/>
            <a:ext cx="3851561" cy="1650147"/>
            <a:chOff x="809662" y="4102953"/>
            <a:chExt cx="3851561" cy="1650147"/>
          </a:xfrm>
        </p:grpSpPr>
        <p:sp>
          <p:nvSpPr>
            <p:cNvPr id="60" name="TextBox 7">
              <a:extLst>
                <a:ext uri="{FF2B5EF4-FFF2-40B4-BE49-F238E27FC236}">
                  <a16:creationId xmlns:a16="http://schemas.microsoft.com/office/drawing/2014/main" xmlns="" id="{474540E0-16A7-78A4-5985-3DB5887FDF18}"/>
                </a:ext>
              </a:extLst>
            </p:cNvPr>
            <p:cNvSpPr txBox="1"/>
            <p:nvPr/>
          </p:nvSpPr>
          <p:spPr>
            <a:xfrm>
              <a:off x="809662" y="4252689"/>
              <a:ext cx="1171538" cy="15004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10</a:t>
              </a:r>
              <a:r>
                <a:rPr lang="en-US" sz="2583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 </a:t>
              </a:r>
            </a:p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endParaRPr lang="en-US" sz="6000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endParaRPr>
            </a:p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26</a:t>
              </a:r>
              <a:endParaRPr lang="en-US" sz="2583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BFDA2E8D-6B3A-0E34-5F5C-A0A3F71F157F}"/>
                </a:ext>
              </a:extLst>
            </p:cNvPr>
            <p:cNvSpPr txBox="1"/>
            <p:nvPr/>
          </p:nvSpPr>
          <p:spPr>
            <a:xfrm>
              <a:off x="1563184" y="4102953"/>
              <a:ext cx="20333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Kecamatan</a:t>
              </a:r>
              <a:endParaRPr lang="en-ID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80B105C2-8BFB-6BB3-FB5D-DFA0A898DAEE}"/>
                </a:ext>
              </a:extLst>
            </p:cNvPr>
            <p:cNvSpPr txBox="1"/>
            <p:nvPr/>
          </p:nvSpPr>
          <p:spPr>
            <a:xfrm>
              <a:off x="1563184" y="5029902"/>
              <a:ext cx="309803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-15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Perangkat</a:t>
              </a:r>
              <a:r>
                <a:rPr kumimoji="0" lang="en-US" sz="2400" i="0" u="none" strike="noStrike" kern="1200" cap="none" spc="-1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 Daerah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B81E1714-A137-90C7-1FF6-84322AF890FE}"/>
              </a:ext>
            </a:extLst>
          </p:cNvPr>
          <p:cNvSpPr txBox="1"/>
          <p:nvPr/>
        </p:nvSpPr>
        <p:spPr>
          <a:xfrm>
            <a:off x="7884151" y="5168684"/>
            <a:ext cx="38194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Pada Hari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Bumi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22 April 2025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980F1B92-FB4B-2A29-A0E4-AE28EFF93C19}"/>
              </a:ext>
            </a:extLst>
          </p:cNvPr>
          <p:cNvGrpSpPr/>
          <p:nvPr/>
        </p:nvGrpSpPr>
        <p:grpSpPr>
          <a:xfrm>
            <a:off x="7250894" y="4872146"/>
            <a:ext cx="629614" cy="651048"/>
            <a:chOff x="8199789" y="4985335"/>
            <a:chExt cx="629614" cy="651048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xmlns="" id="{E853E495-3DDC-2622-07C7-35D651315FB9}"/>
                </a:ext>
              </a:extLst>
            </p:cNvPr>
            <p:cNvSpPr/>
            <p:nvPr/>
          </p:nvSpPr>
          <p:spPr>
            <a:xfrm>
              <a:off x="8469403" y="5276383"/>
              <a:ext cx="360000" cy="36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cxnSp>
          <p:nvCxnSpPr>
            <p:cNvPr id="65" name="Connector: Elbow 64">
              <a:extLst>
                <a:ext uri="{FF2B5EF4-FFF2-40B4-BE49-F238E27FC236}">
                  <a16:creationId xmlns:a16="http://schemas.microsoft.com/office/drawing/2014/main" xmlns="" id="{1E7B67D9-390E-75AD-8DC4-46D868D4159D}"/>
                </a:ext>
              </a:extLst>
            </p:cNvPr>
            <p:cNvCxnSpPr>
              <a:cxnSpLocks/>
              <a:stCxn id="64" idx="2"/>
            </p:cNvCxnSpPr>
            <p:nvPr/>
          </p:nvCxnSpPr>
          <p:spPr>
            <a:xfrm rot="10800000">
              <a:off x="8199789" y="4985335"/>
              <a:ext cx="269614" cy="471049"/>
            </a:xfrm>
            <a:prstGeom prst="bentConnector2">
              <a:avLst/>
            </a:prstGeom>
            <a:ln w="6350"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5593D076-D8E7-1567-4481-4FB8ECAA2BE1}"/>
              </a:ext>
            </a:extLst>
          </p:cNvPr>
          <p:cNvSpPr txBox="1"/>
          <p:nvPr/>
        </p:nvSpPr>
        <p:spPr>
          <a:xfrm>
            <a:off x="6324602" y="6244526"/>
            <a:ext cx="571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PEMELIHARAAN RUTIN</a:t>
            </a:r>
            <a:endParaRPr lang="en-ID" sz="3200" b="1" spc="-3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4DAF703A-CCB1-62D2-C2C1-7C1D40F3DC9E}"/>
              </a:ext>
            </a:extLst>
          </p:cNvPr>
          <p:cNvSpPr txBox="1"/>
          <p:nvPr/>
        </p:nvSpPr>
        <p:spPr>
          <a:xfrm>
            <a:off x="6324602" y="6671420"/>
            <a:ext cx="571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RUANG TERBUKA HIJAU</a:t>
            </a:r>
            <a:endParaRPr lang="en-ID" sz="3200" b="1" spc="-3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9A64C90F-DB49-1547-71DC-C17D8589F53F}"/>
              </a:ext>
            </a:extLst>
          </p:cNvPr>
          <p:cNvSpPr txBox="1"/>
          <p:nvPr/>
        </p:nvSpPr>
        <p:spPr>
          <a:xfrm>
            <a:off x="12270878" y="5455703"/>
            <a:ext cx="50376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Pemerintah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Kota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bekerjasama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Akademisi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Universitas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Siliwangi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Fakultas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Teknik dan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Fakultas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Pertanian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  <a:endParaRPr lang="en-ID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59D17926-F3C3-C8C9-F152-6F50CDEF0083}"/>
              </a:ext>
            </a:extLst>
          </p:cNvPr>
          <p:cNvSpPr txBox="1"/>
          <p:nvPr/>
        </p:nvSpPr>
        <p:spPr>
          <a:xfrm>
            <a:off x="7090374" y="8144302"/>
            <a:ext cx="38194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Termasuk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Taman Kota,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Dadaha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dan </a:t>
            </a:r>
            <a:r>
              <a:rPr kumimoji="0" lang="en-US" sz="1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Pulau</a:t>
            </a:r>
            <a:r>
              <a:rPr kumimoji="0" lang="en-US" sz="1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Jalan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CB300669-274E-59FB-12FF-31DD34F8D1A5}"/>
              </a:ext>
            </a:extLst>
          </p:cNvPr>
          <p:cNvGrpSpPr/>
          <p:nvPr/>
        </p:nvGrpSpPr>
        <p:grpSpPr>
          <a:xfrm>
            <a:off x="7357927" y="8330148"/>
            <a:ext cx="1315739" cy="671759"/>
            <a:chOff x="7513664" y="5276383"/>
            <a:chExt cx="1315739" cy="671759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xmlns="" id="{2E50535C-F2E6-2E8C-8B94-BE40B105AAAF}"/>
                </a:ext>
              </a:extLst>
            </p:cNvPr>
            <p:cNvSpPr/>
            <p:nvPr/>
          </p:nvSpPr>
          <p:spPr>
            <a:xfrm>
              <a:off x="8469403" y="5276383"/>
              <a:ext cx="360000" cy="36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xmlns="" id="{993BB51B-2011-F7C4-22B7-8D74F041537F}"/>
                </a:ext>
              </a:extLst>
            </p:cNvPr>
            <p:cNvCxnSpPr>
              <a:cxnSpLocks/>
              <a:stCxn id="88" idx="4"/>
            </p:cNvCxnSpPr>
            <p:nvPr/>
          </p:nvCxnSpPr>
          <p:spPr>
            <a:xfrm rot="5400000">
              <a:off x="7925655" y="5224393"/>
              <a:ext cx="311758" cy="1135739"/>
            </a:xfrm>
            <a:prstGeom prst="bentConnector3">
              <a:avLst>
                <a:gd name="adj1" fmla="val 130553"/>
              </a:avLst>
            </a:prstGeom>
            <a:ln w="6350"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32492084-F41A-429C-1F63-22E3AB8F0585}"/>
              </a:ext>
            </a:extLst>
          </p:cNvPr>
          <p:cNvSpPr txBox="1"/>
          <p:nvPr/>
        </p:nvSpPr>
        <p:spPr>
          <a:xfrm>
            <a:off x="12192000" y="4457700"/>
            <a:ext cx="571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REDUKSI PENCEMARAN </a:t>
            </a:r>
            <a:endParaRPr lang="en-ID" sz="3200" b="1" spc="-3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14DF9CE1-4942-A1CB-F320-538678322798}"/>
              </a:ext>
            </a:extLst>
          </p:cNvPr>
          <p:cNvSpPr txBox="1"/>
          <p:nvPr/>
        </p:nvSpPr>
        <p:spPr>
          <a:xfrm>
            <a:off x="12192000" y="4884594"/>
            <a:ext cx="571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TPA CIANGIR</a:t>
            </a:r>
            <a:endParaRPr lang="en-ID" sz="3200" b="1" spc="-30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2E1EA6A2-8994-1ADA-AC32-DC8F0217FB3C}"/>
              </a:ext>
            </a:extLst>
          </p:cNvPr>
          <p:cNvGrpSpPr/>
          <p:nvPr/>
        </p:nvGrpSpPr>
        <p:grpSpPr>
          <a:xfrm>
            <a:off x="7140160" y="7532901"/>
            <a:ext cx="2786860" cy="726817"/>
            <a:chOff x="809662" y="4102953"/>
            <a:chExt cx="2786860" cy="726817"/>
          </a:xfrm>
        </p:grpSpPr>
        <p:sp>
          <p:nvSpPr>
            <p:cNvPr id="98" name="TextBox 7">
              <a:extLst>
                <a:ext uri="{FF2B5EF4-FFF2-40B4-BE49-F238E27FC236}">
                  <a16:creationId xmlns:a16="http://schemas.microsoft.com/office/drawing/2014/main" xmlns="" id="{0F5AEDC6-F171-FDDE-7552-DFB1DE222BFE}"/>
                </a:ext>
              </a:extLst>
            </p:cNvPr>
            <p:cNvSpPr txBox="1"/>
            <p:nvPr/>
          </p:nvSpPr>
          <p:spPr>
            <a:xfrm>
              <a:off x="809662" y="4252689"/>
              <a:ext cx="1171538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28</a:t>
              </a:r>
              <a:r>
                <a:rPr lang="en-US" sz="2583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 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6802A50A-7DFE-22AB-91BE-8A5486882304}"/>
                </a:ext>
              </a:extLst>
            </p:cNvPr>
            <p:cNvSpPr txBox="1"/>
            <p:nvPr/>
          </p:nvSpPr>
          <p:spPr>
            <a:xfrm>
              <a:off x="1563184" y="4102953"/>
              <a:ext cx="20333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Lokasi</a:t>
              </a:r>
              <a:endParaRPr lang="en-ID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xmlns="" id="{19AEBAD4-BBFD-0D3D-F203-231DC09EE6A0}"/>
              </a:ext>
            </a:extLst>
          </p:cNvPr>
          <p:cNvGrpSpPr/>
          <p:nvPr/>
        </p:nvGrpSpPr>
        <p:grpSpPr>
          <a:xfrm>
            <a:off x="12697854" y="7058841"/>
            <a:ext cx="629614" cy="651048"/>
            <a:chOff x="8199789" y="4985335"/>
            <a:chExt cx="629614" cy="651048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xmlns="" id="{8CD9E807-D090-DCF8-CF77-4FE38E6AAD84}"/>
                </a:ext>
              </a:extLst>
            </p:cNvPr>
            <p:cNvSpPr/>
            <p:nvPr/>
          </p:nvSpPr>
          <p:spPr>
            <a:xfrm>
              <a:off x="8469403" y="5276383"/>
              <a:ext cx="360000" cy="36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cxnSp>
          <p:nvCxnSpPr>
            <p:cNvPr id="102" name="Connector: Elbow 101">
              <a:extLst>
                <a:ext uri="{FF2B5EF4-FFF2-40B4-BE49-F238E27FC236}">
                  <a16:creationId xmlns:a16="http://schemas.microsoft.com/office/drawing/2014/main" xmlns="" id="{90959220-34D9-EED4-8E44-701AF5EB2996}"/>
                </a:ext>
              </a:extLst>
            </p:cNvPr>
            <p:cNvCxnSpPr>
              <a:cxnSpLocks/>
              <a:stCxn id="101" idx="2"/>
            </p:cNvCxnSpPr>
            <p:nvPr/>
          </p:nvCxnSpPr>
          <p:spPr>
            <a:xfrm rot="10800000">
              <a:off x="8199789" y="4985335"/>
              <a:ext cx="269614" cy="471049"/>
            </a:xfrm>
            <a:prstGeom prst="bentConnector2">
              <a:avLst/>
            </a:prstGeom>
            <a:ln w="6350"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3BAA0FA0-A161-A596-F5D7-ADCD08193422}"/>
              </a:ext>
            </a:extLst>
          </p:cNvPr>
          <p:cNvSpPr txBox="1"/>
          <p:nvPr/>
        </p:nvSpPr>
        <p:spPr>
          <a:xfrm>
            <a:off x="13404494" y="7136358"/>
            <a:ext cx="41282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Kajian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Hasi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l </a:t>
            </a:r>
            <a:r>
              <a:rPr lang="en-US" sz="2400" dirty="0" err="1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Pengelolaan</a:t>
            </a:r>
            <a:r>
              <a:rPr lang="en-US" sz="2400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Instalasi</a:t>
            </a:r>
            <a:r>
              <a:rPr lang="en-US" sz="2400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Pengelolaan</a:t>
            </a:r>
            <a:r>
              <a:rPr lang="en-US" sz="2400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 Air </a:t>
            </a:r>
            <a:r>
              <a:rPr lang="en-US" sz="2400" dirty="0" err="1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Limbah</a:t>
            </a:r>
            <a:r>
              <a:rPr lang="en-US" sz="2400" dirty="0">
                <a:solidFill>
                  <a:srgbClr val="FFC000"/>
                </a:solidFill>
                <a:latin typeface="Mont"/>
                <a:ea typeface="Mont"/>
                <a:cs typeface="Mont"/>
                <a:sym typeface="Mont"/>
              </a:rPr>
              <a:t> (IPAL)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</a:p>
          <a:p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di TPA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Ciangir</a:t>
            </a:r>
            <a:endParaRPr lang="en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33400" y="593606"/>
            <a:ext cx="7128829" cy="871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66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PENDIDIKAN</a:t>
            </a:r>
            <a:endParaRPr lang="en-US" sz="66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4FD38B3-A39B-868D-E1B4-4FA452223A1B}"/>
              </a:ext>
            </a:extLst>
          </p:cNvPr>
          <p:cNvSpPr txBox="1"/>
          <p:nvPr/>
        </p:nvSpPr>
        <p:spPr>
          <a:xfrm>
            <a:off x="533400" y="1803253"/>
            <a:ext cx="43061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INFRASTRUKTUR</a:t>
            </a:r>
            <a:endParaRPr lang="en-ID" sz="3200" b="1" spc="-300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6476B9B-6868-58CF-D028-28CC02DE99EC}"/>
              </a:ext>
            </a:extLst>
          </p:cNvPr>
          <p:cNvSpPr txBox="1"/>
          <p:nvPr/>
        </p:nvSpPr>
        <p:spPr>
          <a:xfrm>
            <a:off x="551689" y="2511139"/>
            <a:ext cx="85923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Persiapan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pembangunan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infrastruktur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sekolah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rakyat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Rehabilitasi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Ruang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RKB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meubelair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Alokasi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Anggaran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untuk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perbaikan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Sarana 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Prasarana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SDN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Ciangir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.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Tamansari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D862AC3-C3CC-CD3D-CF49-1A6EE02E2BB0}"/>
              </a:ext>
            </a:extLst>
          </p:cNvPr>
          <p:cNvSpPr txBox="1"/>
          <p:nvPr/>
        </p:nvSpPr>
        <p:spPr>
          <a:xfrm>
            <a:off x="409955" y="5134661"/>
            <a:ext cx="8200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KUALITAS PENDIDIKAN</a:t>
            </a:r>
            <a:endParaRPr lang="en-ID" sz="3200" b="1" spc="-300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C37F474-71B0-B43F-2FC0-E858D076BA63}"/>
              </a:ext>
            </a:extLst>
          </p:cNvPr>
          <p:cNvSpPr txBox="1"/>
          <p:nvPr/>
        </p:nvSpPr>
        <p:spPr>
          <a:xfrm>
            <a:off x="428244" y="5842547"/>
            <a:ext cx="85923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Mengusulkan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penambahan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kuota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PNS dan P3K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Melakukan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rotasi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pengisian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jabatan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kepala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sekolah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dalam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waktu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dekat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Pembagian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seragam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perlengkapan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sekolah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murid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tidak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mampu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yang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dilaksanakan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dalam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waktu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dekat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Proses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Penetapan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calon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penerima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beasiswa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Mahasiswa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Miskin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Berprestasi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94 orang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5DF18BF-E015-1F22-14A3-94C7C219AF40}"/>
              </a:ext>
            </a:extLst>
          </p:cNvPr>
          <p:cNvSpPr txBox="1"/>
          <p:nvPr/>
        </p:nvSpPr>
        <p:spPr>
          <a:xfrm>
            <a:off x="9515855" y="1803253"/>
            <a:ext cx="8200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KESEJAHTERAAN GURU HONORER</a:t>
            </a:r>
            <a:endParaRPr lang="en-ID" sz="3200" b="1" spc="-300" dirty="0">
              <a:solidFill>
                <a:srgbClr val="FFC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FCEAD64-95A3-DA80-5DA4-F2F7D3E72CB6}"/>
              </a:ext>
            </a:extLst>
          </p:cNvPr>
          <p:cNvSpPr txBox="1"/>
          <p:nvPr/>
        </p:nvSpPr>
        <p:spPr>
          <a:xfrm>
            <a:off x="9534144" y="2511139"/>
            <a:ext cx="76352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Mengusulkan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21 orang guru yang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sudah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memenuhi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persyaratan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Kemendikdasmen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untuk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mendapatkan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TPG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guru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honorer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Mengintruksikan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kepada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Kepala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Dinas Pendidikan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untuk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mempermudah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proses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kenaikan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pangkat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gaji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berkala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sesuai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ketentuan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Mendorong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percepatan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proses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pengajuan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Nomor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Urut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Pendidik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Tenaga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Kependidikan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agar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terdaftar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Dapodik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</p:spTree>
    <p:extLst>
      <p:ext uri="{BB962C8B-B14F-4D97-AF65-F5344CB8AC3E}">
        <p14:creationId xmlns:p14="http://schemas.microsoft.com/office/powerpoint/2010/main" val="418992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33400" y="593606"/>
            <a:ext cx="7128829" cy="871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66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KESEHATAN</a:t>
            </a:r>
            <a:endParaRPr lang="en-US" sz="66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4FD38B3-A39B-868D-E1B4-4FA452223A1B}"/>
              </a:ext>
            </a:extLst>
          </p:cNvPr>
          <p:cNvSpPr txBox="1"/>
          <p:nvPr/>
        </p:nvSpPr>
        <p:spPr>
          <a:xfrm>
            <a:off x="533400" y="2138958"/>
            <a:ext cx="670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PENANGANAN STUNTING</a:t>
            </a:r>
            <a:endParaRPr lang="en-ID" sz="3200" b="1" spc="-300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6476B9B-6868-58CF-D028-28CC02DE99EC}"/>
              </a:ext>
            </a:extLst>
          </p:cNvPr>
          <p:cNvSpPr txBox="1"/>
          <p:nvPr/>
        </p:nvSpPr>
        <p:spPr>
          <a:xfrm>
            <a:off x="551689" y="2846844"/>
            <a:ext cx="760171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Pemberian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Makanan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Tambahan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Pangan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Lokal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pada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akhir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Bulan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Mei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Pemberian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susu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ibu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hamil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KEK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190 orang pada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akhir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Bulan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Mei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Pendataan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&amp;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Pendampingan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Keluarga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Berisiko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Stunting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6.034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Keluarga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Resiko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Stunting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Gerakan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Minum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Susu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kepada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250 orang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D862AC3-C3CC-CD3D-CF49-1A6EE02E2BB0}"/>
              </a:ext>
            </a:extLst>
          </p:cNvPr>
          <p:cNvSpPr txBox="1"/>
          <p:nvPr/>
        </p:nvSpPr>
        <p:spPr>
          <a:xfrm>
            <a:off x="8839200" y="2138958"/>
            <a:ext cx="820064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PENINGKATAN SARANA DAN PRASARANA KESEHATAN</a:t>
            </a:r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: </a:t>
            </a:r>
            <a:endParaRPr kumimoji="0" lang="en-US" sz="2400" i="0" u="none" strike="noStrike" kern="1200" cap="none" spc="-3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P</a:t>
            </a:r>
            <a:r>
              <a:rPr kumimoji="0" lang="en-US" sz="2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enyusunan</a:t>
            </a:r>
            <a:r>
              <a:rPr kumimoji="0" lang="en-US" sz="2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DED 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d</a:t>
            </a:r>
            <a:r>
              <a:rPr kumimoji="0" lang="en-US" sz="2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an RAB </a:t>
            </a:r>
            <a:r>
              <a:rPr kumimoji="0" lang="en-US" sz="2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Penambahan</a:t>
            </a:r>
            <a:r>
              <a:rPr kumimoji="0" lang="en-US" sz="2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Ruang UPTD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Panglayungan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Cigeureung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sebagai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tahapan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persiapan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untuk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Rehabiitasi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/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Pengembangan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 (dua)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tersebut</a:t>
            </a:r>
            <a:endParaRPr lang="en-ID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5DF18BF-E015-1F22-14A3-94C7C219AF40}"/>
              </a:ext>
            </a:extLst>
          </p:cNvPr>
          <p:cNvSpPr txBox="1"/>
          <p:nvPr/>
        </p:nvSpPr>
        <p:spPr>
          <a:xfrm>
            <a:off x="-186371" y="6601718"/>
            <a:ext cx="7848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nn-NO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PELAYANAN JAMINAN KESEHATAN NASIONAL </a:t>
            </a:r>
          </a:p>
          <a:p>
            <a:pPr algn="ctr"/>
            <a:r>
              <a:rPr kumimoji="0" lang="nn-NO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 94.929 ORANG</a:t>
            </a:r>
            <a:endParaRPr lang="en-ID" sz="3200" b="1" spc="-300" dirty="0"/>
          </a:p>
        </p:txBody>
      </p:sp>
    </p:spTree>
    <p:extLst>
      <p:ext uri="{BB962C8B-B14F-4D97-AF65-F5344CB8AC3E}">
        <p14:creationId xmlns:p14="http://schemas.microsoft.com/office/powerpoint/2010/main" val="146914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592C15B-06D3-E645-42F1-746E949AB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xmlns="" id="{94E49129-3C29-80B0-85DF-BC66C69BB532}"/>
              </a:ext>
            </a:extLst>
          </p:cNvPr>
          <p:cNvSpPr txBox="1"/>
          <p:nvPr/>
        </p:nvSpPr>
        <p:spPr>
          <a:xfrm>
            <a:off x="533400" y="593606"/>
            <a:ext cx="7128829" cy="871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66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KESEHATAN</a:t>
            </a:r>
            <a:endParaRPr lang="en-US" sz="66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E827E73-2106-3934-5717-7372309CE70B}"/>
              </a:ext>
            </a:extLst>
          </p:cNvPr>
          <p:cNvSpPr txBox="1"/>
          <p:nvPr/>
        </p:nvSpPr>
        <p:spPr>
          <a:xfrm>
            <a:off x="533400" y="2138958"/>
            <a:ext cx="670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PENANGANAN STUNTING</a:t>
            </a:r>
            <a:endParaRPr lang="en-ID" sz="3200" b="1" spc="-300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6C8F1BA-55F5-777A-AAA9-D06F74CFFB20}"/>
              </a:ext>
            </a:extLst>
          </p:cNvPr>
          <p:cNvSpPr txBox="1"/>
          <p:nvPr/>
        </p:nvSpPr>
        <p:spPr>
          <a:xfrm>
            <a:off x="551689" y="2846844"/>
            <a:ext cx="760171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Pemberian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Makanan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Tambahan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Pangan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Lokal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pada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akhir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Bulan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Mei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Pemberian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susu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ibu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hamil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KEK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190 orang pada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akhir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Bulan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Mei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Pendataan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&amp;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Pendampingan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Keluarga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Berisiko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Stunting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6.034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Keluarga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Resiko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Stunting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Gerakan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Minum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Susu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kepada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250 orang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7CC562-625F-2352-F052-C4544E906B51}"/>
              </a:ext>
            </a:extLst>
          </p:cNvPr>
          <p:cNvSpPr txBox="1"/>
          <p:nvPr/>
        </p:nvSpPr>
        <p:spPr>
          <a:xfrm>
            <a:off x="8839200" y="2138958"/>
            <a:ext cx="820064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PENINGKATAN SARANA DAN PRASARANA KESEHATAN</a:t>
            </a:r>
            <a:r>
              <a:rPr kumimoji="0" lang="en-US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: </a:t>
            </a:r>
            <a:endParaRPr kumimoji="0" lang="en-US" sz="2400" i="0" u="none" strike="noStrike" kern="1200" cap="none" spc="-3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P</a:t>
            </a:r>
            <a:r>
              <a:rPr kumimoji="0" lang="en-US" sz="2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enyusunan</a:t>
            </a:r>
            <a:r>
              <a:rPr kumimoji="0" lang="en-US" sz="2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DED 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d</a:t>
            </a:r>
            <a:r>
              <a:rPr kumimoji="0" lang="en-US" sz="2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an RAB </a:t>
            </a:r>
            <a:r>
              <a:rPr kumimoji="0" lang="en-US" sz="2400" i="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Penambahan</a:t>
            </a:r>
            <a:r>
              <a:rPr kumimoji="0" lang="en-US" sz="2400" i="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Ruang UPTD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Panglayungan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Cigeureung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sebagai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tahapan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persiapan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untuk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Rehabiitasi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/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Pengembangan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 (dua)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tersebut</a:t>
            </a:r>
            <a:endParaRPr lang="en-ID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96E911-02A0-F2A7-39DE-3F0C9DA969DF}"/>
              </a:ext>
            </a:extLst>
          </p:cNvPr>
          <p:cNvSpPr txBox="1"/>
          <p:nvPr/>
        </p:nvSpPr>
        <p:spPr>
          <a:xfrm>
            <a:off x="-457200" y="6601718"/>
            <a:ext cx="7848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nn-NO" sz="4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PELAYANAN JAMINAN KESEHATAN NASIONAL </a:t>
            </a:r>
          </a:p>
          <a:p>
            <a:pPr algn="ctr"/>
            <a:r>
              <a:rPr kumimoji="0" lang="nn-NO" sz="4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 94.929 ORANG</a:t>
            </a:r>
            <a:endParaRPr lang="en-ID" sz="3200" b="1" spc="-300" dirty="0"/>
          </a:p>
        </p:txBody>
      </p:sp>
    </p:spTree>
    <p:extLst>
      <p:ext uri="{BB962C8B-B14F-4D97-AF65-F5344CB8AC3E}">
        <p14:creationId xmlns:p14="http://schemas.microsoft.com/office/powerpoint/2010/main" val="3217587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8889121" y="257662"/>
            <a:ext cx="7128829" cy="809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48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SOSIAL</a:t>
            </a:r>
            <a:endParaRPr lang="en-US" sz="48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6476B9B-6868-58CF-D028-28CC02DE99EC}"/>
              </a:ext>
            </a:extLst>
          </p:cNvPr>
          <p:cNvSpPr txBox="1"/>
          <p:nvPr/>
        </p:nvSpPr>
        <p:spPr>
          <a:xfrm>
            <a:off x="567371" y="1327471"/>
            <a:ext cx="7128829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MTQH Tingkat Kota Tasikmalaya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diikuti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184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peserta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Hibah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Insentif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Guru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Diniyah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TPA/TKA/RA,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Magrib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Mengaji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10.973 guru (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tahap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Sosialisasi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terhadap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calon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penerima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hibah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kepada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 163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lembaga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keagamaan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xmlns="" id="{5B6A40C2-A31B-B0C1-AC6C-D9F6D4733CFD}"/>
              </a:ext>
            </a:extLst>
          </p:cNvPr>
          <p:cNvSpPr txBox="1"/>
          <p:nvPr/>
        </p:nvSpPr>
        <p:spPr>
          <a:xfrm>
            <a:off x="575240" y="368003"/>
            <a:ext cx="7128829" cy="830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5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KEAGAMAAN</a:t>
            </a:r>
            <a:endParaRPr lang="en-US" sz="5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CA2738C-BF33-7455-8010-775DA815ADF3}"/>
              </a:ext>
            </a:extLst>
          </p:cNvPr>
          <p:cNvSpPr txBox="1"/>
          <p:nvPr/>
        </p:nvSpPr>
        <p:spPr>
          <a:xfrm>
            <a:off x="8686800" y="1065958"/>
            <a:ext cx="893083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Pemberian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Bantuan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untuk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lansia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disabilitas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270 PPKS di 2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Kecamatan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Cipedes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Mangkubumi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)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Penguatan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Program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Tasik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Bageur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Janjian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berbuat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Penguatan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pelayanan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Layar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Kusumah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Layanan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Antar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Sampai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Rumah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Launching program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Nyaah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Indung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Penguatan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program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Bakul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Tasik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Bagi-bagi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Kumpulan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Makanan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Tasikmalaya)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AD8B22F-EFDE-4633-1415-95CBF34D81E6}"/>
              </a:ext>
            </a:extLst>
          </p:cNvPr>
          <p:cNvSpPr txBox="1"/>
          <p:nvPr/>
        </p:nvSpPr>
        <p:spPr>
          <a:xfrm>
            <a:off x="567371" y="6163825"/>
            <a:ext cx="760171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Wirausaha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Pemuda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Pemula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25 orang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Youth City Changers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 orang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Syawal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Run (Sport Tourism)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Unsil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Tasikmalaya Half Marathon (Sport Tourism)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xmlns="" id="{3D0898EB-351B-10F4-F846-C647D3523D7D}"/>
              </a:ext>
            </a:extLst>
          </p:cNvPr>
          <p:cNvSpPr txBox="1"/>
          <p:nvPr/>
        </p:nvSpPr>
        <p:spPr>
          <a:xfrm>
            <a:off x="691998" y="4686497"/>
            <a:ext cx="749950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PEMUDA DAN OLAHRAGA</a:t>
            </a:r>
            <a:endParaRPr lang="en-US" sz="48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BF11533E-127F-9BB7-BB29-2B69FF3D6B78}"/>
              </a:ext>
            </a:extLst>
          </p:cNvPr>
          <p:cNvSpPr txBox="1"/>
          <p:nvPr/>
        </p:nvSpPr>
        <p:spPr>
          <a:xfrm>
            <a:off x="8889121" y="5425161"/>
            <a:ext cx="7128829" cy="795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4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SENI DAN BUDAYA</a:t>
            </a:r>
            <a:endParaRPr lang="en-US" sz="4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D10F951-EDF5-97E5-F3DA-57DCDB76A1A6}"/>
              </a:ext>
            </a:extLst>
          </p:cNvPr>
          <p:cNvSpPr txBox="1"/>
          <p:nvPr/>
        </p:nvSpPr>
        <p:spPr>
          <a:xfrm>
            <a:off x="8889121" y="6240701"/>
            <a:ext cx="859231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Fasilitasi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Apresiasi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Pentas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Seni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Fasilitasi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Pentas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Tradisional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Religi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Peningkatan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Kapasitas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Kecagarbudayaan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Pojok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Dialog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Budaya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Mont"/>
                <a:sym typeface="Mont"/>
              </a:rPr>
              <a:t>Pembentukan</a:t>
            </a:r>
            <a:r>
              <a:rPr lang="en-US" sz="2400" dirty="0">
                <a:solidFill>
                  <a:srgbClr val="000000"/>
                </a:solidFill>
                <a:latin typeface="Mont"/>
                <a:sym typeface="Mont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Tim</a:t>
            </a:r>
            <a:r>
              <a:rPr lang="en-US" sz="2400" dirty="0">
                <a:solidFill>
                  <a:srgbClr val="000000"/>
                </a:solidFill>
                <a:latin typeface="Mont"/>
                <a:sym typeface="Mont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Ahli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Cagar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Budaya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Mont"/>
                <a:sym typeface="Mont"/>
              </a:rPr>
              <a:t>Kolaborasi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 Tari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Payung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sym typeface="Mont"/>
              </a:rPr>
              <a:t> Ft. Asia Express</a:t>
            </a:r>
          </a:p>
        </p:txBody>
      </p:sp>
    </p:spTree>
    <p:extLst>
      <p:ext uri="{BB962C8B-B14F-4D97-AF65-F5344CB8AC3E}">
        <p14:creationId xmlns:p14="http://schemas.microsoft.com/office/powerpoint/2010/main" val="851606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85800" y="1028700"/>
            <a:ext cx="8610599" cy="1655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fi-FI" sz="4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KOPERASI, USAHA MIKRO, KECIL DAN MENENGAH </a:t>
            </a:r>
            <a:endParaRPr lang="en-US" sz="4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6476B9B-6868-58CF-D028-28CC02DE99EC}"/>
              </a:ext>
            </a:extLst>
          </p:cNvPr>
          <p:cNvSpPr txBox="1"/>
          <p:nvPr/>
        </p:nvSpPr>
        <p:spPr>
          <a:xfrm>
            <a:off x="685800" y="3084934"/>
            <a:ext cx="85923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manajer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koperasi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30 0rang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manajer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Koperasi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Sosialisasi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Pembentukan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Koperasi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Merah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Putih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 69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Kelurahan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Usaha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Mikro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300 orang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dari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keluarga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kurang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mampu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Digital Marketing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30 orang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Pameran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Dagang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Nasional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Inacraft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8 UMKM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Promosi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Pengembangan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Usaha Kecil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komoditi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xmlns="" id="{AC7A42E2-75E8-F77C-D931-95F5BCB149E9}"/>
              </a:ext>
            </a:extLst>
          </p:cNvPr>
          <p:cNvSpPr txBox="1"/>
          <p:nvPr/>
        </p:nvSpPr>
        <p:spPr>
          <a:xfrm>
            <a:off x="10515600" y="2944380"/>
            <a:ext cx="8107681" cy="871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66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PERDAGANGAN</a:t>
            </a:r>
            <a:endParaRPr lang="en-US" sz="66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E560F8B-F52D-D175-854A-A0C4D53B706F}"/>
              </a:ext>
            </a:extLst>
          </p:cNvPr>
          <p:cNvGrpSpPr/>
          <p:nvPr/>
        </p:nvGrpSpPr>
        <p:grpSpPr>
          <a:xfrm>
            <a:off x="11782580" y="4682897"/>
            <a:ext cx="2786860" cy="726817"/>
            <a:chOff x="809662" y="4102953"/>
            <a:chExt cx="2786860" cy="72681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8BAD28B7-BCFA-2112-920A-AED091FA416E}"/>
                </a:ext>
              </a:extLst>
            </p:cNvPr>
            <p:cNvSpPr txBox="1"/>
            <p:nvPr/>
          </p:nvSpPr>
          <p:spPr>
            <a:xfrm>
              <a:off x="809662" y="4252689"/>
              <a:ext cx="1171538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10</a:t>
              </a:r>
              <a:r>
                <a:rPr lang="en-US" sz="2583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5AF6A749-0943-7FB4-11F8-A3BD1D640E95}"/>
                </a:ext>
              </a:extLst>
            </p:cNvPr>
            <p:cNvSpPr txBox="1"/>
            <p:nvPr/>
          </p:nvSpPr>
          <p:spPr>
            <a:xfrm>
              <a:off x="1563184" y="4102953"/>
              <a:ext cx="20333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Kecamatan</a:t>
              </a:r>
              <a:endParaRPr lang="en-ID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ACEA2F5-C04C-FE4F-1E81-E7949C8C9F34}"/>
              </a:ext>
            </a:extLst>
          </p:cNvPr>
          <p:cNvSpPr txBox="1"/>
          <p:nvPr/>
        </p:nvSpPr>
        <p:spPr>
          <a:xfrm>
            <a:off x="10515600" y="4014409"/>
            <a:ext cx="5715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sv-S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Pasar Murah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D8E1030-DC83-A3E5-CC30-E190373A18D3}"/>
              </a:ext>
            </a:extLst>
          </p:cNvPr>
          <p:cNvGrpSpPr/>
          <p:nvPr/>
        </p:nvGrpSpPr>
        <p:grpSpPr>
          <a:xfrm>
            <a:off x="11965001" y="6004981"/>
            <a:ext cx="2816197" cy="622283"/>
            <a:chOff x="780325" y="4102953"/>
            <a:chExt cx="2816197" cy="62228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857835A6-74F4-3A38-C241-0B12915D1926}"/>
                </a:ext>
              </a:extLst>
            </p:cNvPr>
            <p:cNvSpPr txBox="1"/>
            <p:nvPr/>
          </p:nvSpPr>
          <p:spPr>
            <a:xfrm>
              <a:off x="780325" y="4148155"/>
              <a:ext cx="1171538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6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33792DA-61C0-0706-D04D-2248ED0E930E}"/>
                </a:ext>
              </a:extLst>
            </p:cNvPr>
            <p:cNvSpPr txBox="1"/>
            <p:nvPr/>
          </p:nvSpPr>
          <p:spPr>
            <a:xfrm>
              <a:off x="1563184" y="4102953"/>
              <a:ext cx="20333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 err="1">
                  <a:solidFill>
                    <a:srgbClr val="000000"/>
                  </a:solidFill>
                  <a:latin typeface="Mont"/>
                  <a:sym typeface="Mont"/>
                </a:rPr>
                <a:t>lokasi</a:t>
              </a:r>
              <a:endParaRPr lang="en-ID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D192E69-3346-64C5-CDFA-C431311DB4A1}"/>
              </a:ext>
            </a:extLst>
          </p:cNvPr>
          <p:cNvSpPr txBox="1"/>
          <p:nvPr/>
        </p:nvSpPr>
        <p:spPr>
          <a:xfrm>
            <a:off x="10515600" y="5325024"/>
            <a:ext cx="6400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sv-S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Pemeliharaan Jalan Pasar Cikurubuk</a:t>
            </a:r>
          </a:p>
        </p:txBody>
      </p:sp>
    </p:spTree>
    <p:extLst>
      <p:ext uri="{BB962C8B-B14F-4D97-AF65-F5344CB8AC3E}">
        <p14:creationId xmlns:p14="http://schemas.microsoft.com/office/powerpoint/2010/main" val="51139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00052" y="2095500"/>
            <a:ext cx="8062948" cy="1730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fi-FI" sz="5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PERTANIAN DAN PERIKANAN</a:t>
            </a:r>
            <a:endParaRPr lang="en-US" sz="5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6476B9B-6868-58CF-D028-28CC02DE99EC}"/>
              </a:ext>
            </a:extLst>
          </p:cNvPr>
          <p:cNvSpPr txBox="1"/>
          <p:nvPr/>
        </p:nvSpPr>
        <p:spPr>
          <a:xfrm>
            <a:off x="765048" y="3790896"/>
            <a:ext cx="85923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sv-S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 </a:t>
            </a: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Budidaya Perikanan </a:t>
            </a:r>
            <a:r>
              <a:rPr kumimoji="0" lang="sv-S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 50 orang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sv-S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Bantuan </a:t>
            </a: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Sarana Budidaya Perikanan dan Peternakan </a:t>
            </a:r>
            <a:r>
              <a:rPr kumimoji="0" lang="sv-S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 8 kelompok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xmlns="" id="{AC7A42E2-75E8-F77C-D931-95F5BCB149E9}"/>
              </a:ext>
            </a:extLst>
          </p:cNvPr>
          <p:cNvSpPr txBox="1"/>
          <p:nvPr/>
        </p:nvSpPr>
        <p:spPr>
          <a:xfrm>
            <a:off x="9951719" y="2095500"/>
            <a:ext cx="8107681" cy="871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60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TENAGA KERJA</a:t>
            </a:r>
            <a:endParaRPr lang="en-US" sz="60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62FEA7-CD05-41C2-A732-1F8D37FE7807}"/>
              </a:ext>
            </a:extLst>
          </p:cNvPr>
          <p:cNvSpPr txBox="1"/>
          <p:nvPr/>
        </p:nvSpPr>
        <p:spPr>
          <a:xfrm>
            <a:off x="9970008" y="2945779"/>
            <a:ext cx="70544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Kompetensi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Tenaga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Kerja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131 orang (Dinas Tenaga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Kerja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80 orang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calon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tenaga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kerja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DPUTR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51 orang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tenaga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kontruksi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xmlns="" id="{ED1CF2A2-CD15-FAF0-34CD-7A3F7503A832}"/>
              </a:ext>
            </a:extLst>
          </p:cNvPr>
          <p:cNvSpPr txBox="1"/>
          <p:nvPr/>
        </p:nvSpPr>
        <p:spPr>
          <a:xfrm>
            <a:off x="799684" y="6451142"/>
            <a:ext cx="10471301" cy="1730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fi-FI" sz="48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PARIWISATA DAN EKONOMI KREATIF</a:t>
            </a:r>
            <a:endParaRPr lang="en-US" sz="48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D5F77AE-56E1-647E-FF84-0663EB68F421}"/>
              </a:ext>
            </a:extLst>
          </p:cNvPr>
          <p:cNvGrpSpPr/>
          <p:nvPr/>
        </p:nvGrpSpPr>
        <p:grpSpPr>
          <a:xfrm>
            <a:off x="806611" y="9029087"/>
            <a:ext cx="2786860" cy="726817"/>
            <a:chOff x="809662" y="4102953"/>
            <a:chExt cx="2786860" cy="72681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E4AC4EAC-9E22-A53C-7FF7-1DC6F58428CC}"/>
                </a:ext>
              </a:extLst>
            </p:cNvPr>
            <p:cNvSpPr txBox="1"/>
            <p:nvPr/>
          </p:nvSpPr>
          <p:spPr>
            <a:xfrm>
              <a:off x="809662" y="4252689"/>
              <a:ext cx="1171538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3617"/>
                </a:lnSpc>
                <a:spcBef>
                  <a:spcPct val="0"/>
                </a:spcBef>
              </a:pPr>
              <a:r>
                <a:rPr lang="en-US" sz="6000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25</a:t>
              </a:r>
              <a:r>
                <a:rPr lang="en-US" sz="2583" dirty="0">
                  <a:solidFill>
                    <a:srgbClr val="FFC000"/>
                  </a:solidFill>
                  <a:latin typeface="Mont"/>
                  <a:ea typeface="Mont"/>
                  <a:cs typeface="Mont"/>
                  <a:sym typeface="Mont"/>
                </a:rPr>
                <a:t>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B98DA00-A386-4295-9A08-7EC99CC0A135}"/>
                </a:ext>
              </a:extLst>
            </p:cNvPr>
            <p:cNvSpPr txBox="1"/>
            <p:nvPr/>
          </p:nvSpPr>
          <p:spPr>
            <a:xfrm>
              <a:off x="1563184" y="4102953"/>
              <a:ext cx="20333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"/>
                  <a:ea typeface="Mont"/>
                  <a:cs typeface="Mont"/>
                  <a:sym typeface="Mont"/>
                </a:rPr>
                <a:t>Orang</a:t>
              </a:r>
              <a:endParaRPr lang="en-ID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3BE3FF6-C72F-71BE-E9C8-2B856A910B07}"/>
              </a:ext>
            </a:extLst>
          </p:cNvPr>
          <p:cNvSpPr txBox="1"/>
          <p:nvPr/>
        </p:nvSpPr>
        <p:spPr>
          <a:xfrm>
            <a:off x="758121" y="8111698"/>
            <a:ext cx="8592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sv-S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 Wirausaha Ekonomi Kreatif </a:t>
            </a:r>
          </a:p>
        </p:txBody>
      </p:sp>
    </p:spTree>
    <p:extLst>
      <p:ext uri="{BB962C8B-B14F-4D97-AF65-F5344CB8AC3E}">
        <p14:creationId xmlns:p14="http://schemas.microsoft.com/office/powerpoint/2010/main" val="4055544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xmlns="" id="{AC7A42E2-75E8-F77C-D931-95F5BCB149E9}"/>
              </a:ext>
            </a:extLst>
          </p:cNvPr>
          <p:cNvSpPr txBox="1"/>
          <p:nvPr/>
        </p:nvSpPr>
        <p:spPr>
          <a:xfrm>
            <a:off x="655319" y="2095500"/>
            <a:ext cx="8107681" cy="830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5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INFRASTRUKTUR</a:t>
            </a:r>
            <a:endParaRPr lang="en-US" sz="5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62FEA7-CD05-41C2-A732-1F8D37FE7807}"/>
              </a:ext>
            </a:extLst>
          </p:cNvPr>
          <p:cNvSpPr txBox="1"/>
          <p:nvPr/>
        </p:nvSpPr>
        <p:spPr>
          <a:xfrm>
            <a:off x="673608" y="2945779"/>
            <a:ext cx="7633107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Pembangunan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Sistem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Penyediaan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Air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Minum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(SPAM)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Jaringan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Perpipaan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RW 06 dan RW 07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Ciangir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Kelurahan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/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Kecamatan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Tamansari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Pemeliharaan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Rutin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Jalan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sepanjang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16,09 Km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Peningkatan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Jaringan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Irigasi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Permukaan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Penanganan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genangan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melalui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normalisasi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sungai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3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lokasi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(Sungai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Cikalang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Sungai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Cibadodon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dan Sungai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Cinutnut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Rehabilitasi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jalan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batu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andesit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depan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Mesjid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Agung)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xmlns="" id="{FDD09666-5FBF-FDB9-87D6-5C13CB203524}"/>
              </a:ext>
            </a:extLst>
          </p:cNvPr>
          <p:cNvSpPr txBox="1"/>
          <p:nvPr/>
        </p:nvSpPr>
        <p:spPr>
          <a:xfrm>
            <a:off x="9563608" y="3450613"/>
            <a:ext cx="8317077" cy="1730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5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PERUMAHAN DAN PERMUKIMAN</a:t>
            </a:r>
            <a:endParaRPr lang="en-US" sz="5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CA29062-848D-A6C9-A468-FD5A3A0E26EE}"/>
              </a:ext>
            </a:extLst>
          </p:cNvPr>
          <p:cNvSpPr txBox="1"/>
          <p:nvPr/>
        </p:nvSpPr>
        <p:spPr>
          <a:xfrm>
            <a:off x="9493099" y="5177159"/>
            <a:ext cx="81212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Verifikasi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calon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penerima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Perbaikan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Rumah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Tidak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Layak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Huni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76 unit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Penataan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Kawasan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Kumuh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(Jalan)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: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sudah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SPK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Pengelolaan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PSU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Perumahan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(Jalan)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dalam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proses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pengadaan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</p:spTree>
    <p:extLst>
      <p:ext uri="{BB962C8B-B14F-4D97-AF65-F5344CB8AC3E}">
        <p14:creationId xmlns:p14="http://schemas.microsoft.com/office/powerpoint/2010/main" val="3050112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xmlns="" id="{AC7A42E2-75E8-F77C-D931-95F5BCB149E9}"/>
              </a:ext>
            </a:extLst>
          </p:cNvPr>
          <p:cNvSpPr txBox="1"/>
          <p:nvPr/>
        </p:nvSpPr>
        <p:spPr>
          <a:xfrm>
            <a:off x="749765" y="828152"/>
            <a:ext cx="8107681" cy="830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5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PEMERINTAHAN</a:t>
            </a:r>
            <a:endParaRPr lang="en-US" sz="5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62FEA7-CD05-41C2-A732-1F8D37FE7807}"/>
              </a:ext>
            </a:extLst>
          </p:cNvPr>
          <p:cNvSpPr txBox="1"/>
          <p:nvPr/>
        </p:nvSpPr>
        <p:spPr>
          <a:xfrm>
            <a:off x="606487" y="1671272"/>
            <a:ext cx="8394236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Pelayanan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Perizinan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4.672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Pelaku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Usaha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Pengangkatan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CASN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sesuai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kualifikasi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kompetensi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dilaksanakan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14 April 2025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Pelaksanaan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Seleksi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Kompetensi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PPPK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Tahap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II di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Lingkungan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Pemerintah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Kota Tasikmalaya pada 16-17 Mei 2025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Pengembangan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Kompetensi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Diklat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Sertifikasi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Kompetensi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Pengadaan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Barang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Jasa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Pemerintah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Pengembangan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fitur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aplikasi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SIMASN dan SIPEKA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Pemutakhiran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database SIASN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(21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Maret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2025).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Pengembangan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aplikasi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MATA RESIK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Manajemen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Talenta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Terintegrasi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Kota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Tasik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xmlns="" id="{F870D445-A5D7-3731-25FB-7582DB698AAF}"/>
              </a:ext>
            </a:extLst>
          </p:cNvPr>
          <p:cNvSpPr txBox="1"/>
          <p:nvPr/>
        </p:nvSpPr>
        <p:spPr>
          <a:xfrm>
            <a:off x="9982200" y="1628549"/>
            <a:ext cx="8736989" cy="1730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en-US" sz="48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KOMUNIKASI DAN INFORMATIKA</a:t>
            </a:r>
            <a:endParaRPr lang="en-US" sz="48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B988821-A875-242F-ABBD-4DABD48C5CBA}"/>
              </a:ext>
            </a:extLst>
          </p:cNvPr>
          <p:cNvSpPr txBox="1"/>
          <p:nvPr/>
        </p:nvSpPr>
        <p:spPr>
          <a:xfrm>
            <a:off x="9502851" y="3619500"/>
            <a:ext cx="771835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Penyediaan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Akses Internet Publik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 Pasar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CIkurubuk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10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titik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Pembangunan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Aplikasi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e-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Retribusi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yang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diterapkan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Pasar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Cikurubuk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aplikasi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Pembangunan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Aplikasi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e-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Puskesmas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aplikasi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Pelatihan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Pemanfaatan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TIK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bagi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guru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130 orang dan UMKM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100 orang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Penerapan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Teknologi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Intelegent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pelayanan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adm.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Kelurahan</a:t>
            </a:r>
            <a:r>
              <a:rPr lang="en-US" sz="24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(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Hai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Tasik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Mont"/>
                <a:ea typeface="Mont"/>
                <a:cs typeface="Mont"/>
                <a:sym typeface="Mont"/>
              </a:rPr>
              <a:t>Pengembangan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Aplikasi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Pengaduan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</p:spTree>
    <p:extLst>
      <p:ext uri="{BB962C8B-B14F-4D97-AF65-F5344CB8AC3E}">
        <p14:creationId xmlns:p14="http://schemas.microsoft.com/office/powerpoint/2010/main" val="42118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xmlns="" id="{AC7A42E2-75E8-F77C-D931-95F5BCB149E9}"/>
              </a:ext>
            </a:extLst>
          </p:cNvPr>
          <p:cNvSpPr txBox="1"/>
          <p:nvPr/>
        </p:nvSpPr>
        <p:spPr>
          <a:xfrm>
            <a:off x="522383" y="954320"/>
            <a:ext cx="866454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36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ADMINISTRASI KEPENDUDUKAN DAN CATATAN SIPIL </a:t>
            </a:r>
            <a:endParaRPr lang="en-US" sz="36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62FEA7-CD05-41C2-A732-1F8D37FE7807}"/>
              </a:ext>
            </a:extLst>
          </p:cNvPr>
          <p:cNvSpPr txBox="1"/>
          <p:nvPr/>
        </p:nvSpPr>
        <p:spPr>
          <a:xfrm>
            <a:off x="522383" y="2335897"/>
            <a:ext cx="7478618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Sidang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Isbat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Nikah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terpadu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260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pengantin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Perekaman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KTP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Elektronik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sampai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 Mei 2025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564.686 orang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Cetak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KTP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elektronik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sampai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 Mei 2025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578.409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lembar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Cetak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K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artu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Identitas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Anak (KIA)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sampai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 Mei 2025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102.605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lembar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Cetak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Akta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Kelahiran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0-17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tahun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sampai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 Mei 2025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217.832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lembar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Indentitas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Kependudukan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Digital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sampai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dengan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 Mei 2025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40.893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xmlns="" id="{F14E2F8A-D247-D354-67DE-C6AA7518078B}"/>
              </a:ext>
            </a:extLst>
          </p:cNvPr>
          <p:cNvSpPr txBox="1"/>
          <p:nvPr/>
        </p:nvSpPr>
        <p:spPr>
          <a:xfrm>
            <a:off x="9622057" y="2095500"/>
            <a:ext cx="7584341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36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PERENCANAAN DAN PENELITIAN PENGEMBANGAN DAERAH</a:t>
            </a:r>
            <a:endParaRPr lang="en-US" sz="36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36C9109-5986-4720-8043-275CDC317070}"/>
              </a:ext>
            </a:extLst>
          </p:cNvPr>
          <p:cNvSpPr txBox="1"/>
          <p:nvPr/>
        </p:nvSpPr>
        <p:spPr>
          <a:xfrm>
            <a:off x="9636805" y="3981014"/>
            <a:ext cx="787075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Penyusunan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Rancangan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RPJMD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T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ahun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2025-2029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Penyusunan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Rancangan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RKPD 2026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Coaching Clinic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Proposal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Inovasi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Kompetisi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Inovasi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Pelayanan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Publik (KIPP)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</p:spTree>
    <p:extLst>
      <p:ext uri="{BB962C8B-B14F-4D97-AF65-F5344CB8AC3E}">
        <p14:creationId xmlns:p14="http://schemas.microsoft.com/office/powerpoint/2010/main" val="989939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xmlns="" id="{AC7A42E2-75E8-F77C-D931-95F5BCB149E9}"/>
              </a:ext>
            </a:extLst>
          </p:cNvPr>
          <p:cNvSpPr txBox="1"/>
          <p:nvPr/>
        </p:nvSpPr>
        <p:spPr>
          <a:xfrm>
            <a:off x="708052" y="571500"/>
            <a:ext cx="744534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nl-NL" sz="48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KETENTRAMAN DAN KETERTIBAN UMUM</a:t>
            </a:r>
            <a:endParaRPr lang="en-US" sz="48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62FEA7-CD05-41C2-A732-1F8D37FE7807}"/>
              </a:ext>
            </a:extLst>
          </p:cNvPr>
          <p:cNvSpPr txBox="1"/>
          <p:nvPr/>
        </p:nvSpPr>
        <p:spPr>
          <a:xfrm>
            <a:off x="914401" y="2552099"/>
            <a:ext cx="8382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Pembentukan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Satgas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Premanisme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Verifikasi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Ormas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20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ormas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Pengamanan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Ramadhan dan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Idul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Fitri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1446H/2025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Patroli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gabungan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bersama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TNI/POLRI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Cipta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Kondisi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Penanganan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Bencana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88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kejadian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yang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tersebar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di 515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titik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Penyaluran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Bantuan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Kebutuhan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Dasar Korban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Bencana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90 orang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Pencarian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Pertolongan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Evakuasi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Korban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Bencana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sebanyak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53 orang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xmlns="" id="{54283D19-168A-B872-BB6C-B154185D78CB}"/>
              </a:ext>
            </a:extLst>
          </p:cNvPr>
          <p:cNvSpPr txBox="1"/>
          <p:nvPr/>
        </p:nvSpPr>
        <p:spPr>
          <a:xfrm>
            <a:off x="9493706" y="1693022"/>
            <a:ext cx="14299590" cy="830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09"/>
              </a:lnSpc>
            </a:pPr>
            <a:r>
              <a:rPr lang="nl-NL" sz="5400" b="1" dirty="0">
                <a:solidFill>
                  <a:srgbClr val="000000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PENGAWASAN</a:t>
            </a:r>
            <a:endParaRPr lang="en-US" sz="5400" b="1" dirty="0">
              <a:solidFill>
                <a:srgbClr val="FFD369"/>
              </a:solidFill>
              <a:latin typeface="Agrandir Ultra-Bold"/>
              <a:ea typeface="Agrandir Ultra-Bold"/>
              <a:cs typeface="Agrandir Ultra-Bold"/>
              <a:sym typeface="Agrandir Ultra-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F4BB11-BD2C-01FC-5FAA-4EC5306FB2AA}"/>
              </a:ext>
            </a:extLst>
          </p:cNvPr>
          <p:cNvSpPr txBox="1"/>
          <p:nvPr/>
        </p:nvSpPr>
        <p:spPr>
          <a:xfrm>
            <a:off x="9321801" y="2868297"/>
            <a:ext cx="8529113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Reviu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Laporan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Keuangan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Penerapan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Aplikasi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SIMWAS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(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Sistem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Informasi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Manajemen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Pengawasan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Koordinasi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, Monitoring dan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Evaluasi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serta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Verifikasi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Pencegahan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dan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Pemberantasan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"/>
                <a:ea typeface="Mont"/>
                <a:cs typeface="Mont"/>
                <a:sym typeface="Mont"/>
              </a:rPr>
              <a:t>Korupsi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 err="1">
                <a:latin typeface="Mont"/>
                <a:ea typeface="Mont"/>
                <a:cs typeface="Mont"/>
                <a:sym typeface="Mont"/>
              </a:rPr>
              <a:t>Pemanfaaatan</a:t>
            </a:r>
            <a:r>
              <a:rPr lang="en-US" sz="2800" b="1" dirty="0"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 err="1">
                <a:latin typeface="Mont"/>
                <a:ea typeface="Mont"/>
                <a:cs typeface="Mont"/>
                <a:sym typeface="Mont"/>
              </a:rPr>
              <a:t>teknologi</a:t>
            </a:r>
            <a:r>
              <a:rPr lang="en-US" sz="2800" b="1" dirty="0"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 err="1">
                <a:latin typeface="Mont"/>
                <a:ea typeface="Mont"/>
                <a:cs typeface="Mont"/>
                <a:sym typeface="Mont"/>
              </a:rPr>
              <a:t>informasi</a:t>
            </a:r>
            <a:r>
              <a:rPr lang="en-US" sz="2800" b="1" dirty="0"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 err="1">
                <a:latin typeface="Mont"/>
                <a:ea typeface="Mont"/>
                <a:cs typeface="Mont"/>
                <a:sym typeface="Mont"/>
              </a:rPr>
              <a:t>dalam</a:t>
            </a:r>
            <a:r>
              <a:rPr lang="en-US" sz="2800" b="1" dirty="0"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pelaksanaan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pengawasan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ont"/>
                <a:ea typeface="Mont"/>
                <a:cs typeface="Mont"/>
                <a:sym typeface="Mont"/>
              </a:rPr>
              <a:t> internal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"/>
              <a:ea typeface="Mont"/>
              <a:cs typeface="Mont"/>
              <a:sym typeface="Mont"/>
            </a:endParaRPr>
          </a:p>
        </p:txBody>
      </p:sp>
    </p:spTree>
    <p:extLst>
      <p:ext uri="{BB962C8B-B14F-4D97-AF65-F5344CB8AC3E}">
        <p14:creationId xmlns:p14="http://schemas.microsoft.com/office/powerpoint/2010/main" val="318949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1069</Words>
  <Application>Microsoft Office PowerPoint</Application>
  <PresentationFormat>Custom</PresentationFormat>
  <Paragraphs>163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Mont</vt:lpstr>
      <vt:lpstr>Calibri</vt:lpstr>
      <vt:lpstr>Agrandir Ultra-Bold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Grey Modern Corporate Presentation</dc:title>
  <dc:creator>Mon Suryaman</dc:creator>
  <cp:lastModifiedBy>IKP Diskominfo</cp:lastModifiedBy>
  <cp:revision>26</cp:revision>
  <dcterms:created xsi:type="dcterms:W3CDTF">2006-08-16T00:00:00Z</dcterms:created>
  <dcterms:modified xsi:type="dcterms:W3CDTF">2025-05-27T04:21:10Z</dcterms:modified>
  <dc:identifier>DAGnefUcfVQ</dc:identifier>
</cp:coreProperties>
</file>